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handoutMasterIdLst>
    <p:handoutMasterId r:id="rId11"/>
  </p:handoutMasterIdLst>
  <p:sldIdLst>
    <p:sldId id="273" r:id="rId2"/>
    <p:sldId id="257" r:id="rId3"/>
    <p:sldId id="269" r:id="rId4"/>
    <p:sldId id="258" r:id="rId5"/>
    <p:sldId id="274" r:id="rId6"/>
    <p:sldId id="275" r:id="rId7"/>
    <p:sldId id="276" r:id="rId8"/>
    <p:sldId id="277" r:id="rId9"/>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B5433A-B8FC-F274-6370-B36AA5DA1476}"/>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(39)</a:t>
            </a:r>
          </a:p>
        </p:txBody>
      </p:sp>
      <p:sp>
        <p:nvSpPr>
          <p:cNvPr id="3" name="Date Placeholder 2">
            <a:extLst>
              <a:ext uri="{FF2B5EF4-FFF2-40B4-BE49-F238E27FC236}">
                <a16:creationId xmlns:a16="http://schemas.microsoft.com/office/drawing/2014/main" id="{A1E6BF01-FABF-DD53-69D1-F8A36DA91CB2}"/>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9/4/2022 am class</a:t>
            </a:r>
          </a:p>
        </p:txBody>
      </p:sp>
      <p:sp>
        <p:nvSpPr>
          <p:cNvPr id="4" name="Footer Placeholder 3">
            <a:extLst>
              <a:ext uri="{FF2B5EF4-FFF2-40B4-BE49-F238E27FC236}">
                <a16:creationId xmlns:a16="http://schemas.microsoft.com/office/drawing/2014/main" id="{67AB4E53-B4A1-AE05-6A1F-B855C6A4DC8C}"/>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1E81D717-9962-C39B-4958-88BB98F4A739}"/>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CDE91784-8F8C-471B-977D-C4AE17848DA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17305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(39)</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9/4/2022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C1EF221D-536C-435F-94B6-48286D909610}" type="slidenum">
              <a:rPr lang="en-US" smtClean="0"/>
              <a:t>‹#›</a:t>
            </a:fld>
            <a:endParaRPr lang="en-US"/>
          </a:p>
        </p:txBody>
      </p:sp>
    </p:spTree>
    <p:extLst>
      <p:ext uri="{BB962C8B-B14F-4D97-AF65-F5344CB8AC3E}">
        <p14:creationId xmlns:p14="http://schemas.microsoft.com/office/powerpoint/2010/main" val="154321918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A318651-E20A-425D-91E5-C1AA275041C0}" type="datetimeFigureOut">
              <a:rPr lang="en-US" smtClean="0"/>
              <a:t>9/5/2022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38089543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A318651-E20A-425D-91E5-C1AA275041C0}" type="datetimeFigureOut">
              <a:rPr lang="en-US" smtClean="0"/>
              <a:t>9/5/2022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1693861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A318651-E20A-425D-91E5-C1AA275041C0}" type="datetimeFigureOut">
              <a:rPr lang="en-US" smtClean="0"/>
              <a:t>9/5/2022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1836321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A318651-E20A-425D-91E5-C1AA275041C0}" type="datetimeFigureOut">
              <a:rPr lang="en-US" smtClean="0"/>
              <a:t>9/5/2022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219306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A318651-E20A-425D-91E5-C1AA275041C0}" type="datetimeFigureOut">
              <a:rPr lang="en-US" smtClean="0"/>
              <a:t>9/5/2022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22248469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A318651-E20A-425D-91E5-C1AA275041C0}" type="datetimeFigureOut">
              <a:rPr lang="en-US" smtClean="0"/>
              <a:t>9/5/2022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3281117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A318651-E20A-425D-91E5-C1AA275041C0}" type="datetimeFigureOut">
              <a:rPr lang="en-US" smtClean="0"/>
              <a:t>9/5/2022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3556143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A318651-E20A-425D-91E5-C1AA275041C0}" type="datetimeFigureOut">
              <a:rPr lang="en-US" smtClean="0"/>
              <a:t>9/5/2022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1863462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A318651-E20A-425D-91E5-C1AA275041C0}" type="datetimeFigureOut">
              <a:rPr lang="en-US" smtClean="0"/>
              <a:t>9/5/2022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3194274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A318651-E20A-425D-91E5-C1AA275041C0}" type="datetimeFigureOut">
              <a:rPr lang="en-US" smtClean="0"/>
              <a:t>9/5/2022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1742385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A318651-E20A-425D-91E5-C1AA275041C0}" type="datetimeFigureOut">
              <a:rPr lang="en-US" smtClean="0"/>
              <a:t>9/5/2022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3013831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A318651-E20A-425D-91E5-C1AA275041C0}" type="datetimeFigureOut">
              <a:rPr lang="en-US" smtClean="0"/>
              <a:t>9/5/2022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33255884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3E15FF1-0F03-7E2D-FB24-A3A02FCD8E29}"/>
              </a:ext>
            </a:extLst>
          </p:cNvPr>
          <p:cNvSpPr>
            <a:spLocks noGrp="1"/>
          </p:cNvSpPr>
          <p:nvPr>
            <p:ph type="subTitle" idx="1"/>
          </p:nvPr>
        </p:nvSpPr>
        <p:spPr>
          <a:xfrm>
            <a:off x="1295400" y="3200400"/>
            <a:ext cx="6400800" cy="584775"/>
          </a:xfrm>
        </p:spPr>
        <p:txBody>
          <a:bodyPr>
            <a:spAutoFit/>
          </a:bodyPr>
          <a:lstStyle/>
          <a:p>
            <a:r>
              <a:rPr lang="en-US" sz="3200" b="1" dirty="0">
                <a:solidFill>
                  <a:schemeClr val="tx1"/>
                </a:solidFill>
              </a:rPr>
              <a:t>September 4, 2022</a:t>
            </a:r>
          </a:p>
        </p:txBody>
      </p:sp>
      <p:sp>
        <p:nvSpPr>
          <p:cNvPr id="2" name="Title 1">
            <a:extLst>
              <a:ext uri="{FF2B5EF4-FFF2-40B4-BE49-F238E27FC236}">
                <a16:creationId xmlns:a16="http://schemas.microsoft.com/office/drawing/2014/main" id="{0061B9E0-4F14-B5FC-DFDA-726DD847D2EE}"/>
              </a:ext>
            </a:extLst>
          </p:cNvPr>
          <p:cNvSpPr>
            <a:spLocks noGrp="1"/>
          </p:cNvSpPr>
          <p:nvPr>
            <p:ph type="ctrTitle"/>
          </p:nvPr>
        </p:nvSpPr>
        <p:spPr>
          <a:xfrm>
            <a:off x="457200" y="1863916"/>
            <a:ext cx="8229600" cy="754053"/>
          </a:xfrm>
        </p:spPr>
        <p:txBody>
          <a:bodyPr>
            <a:spAutoFit/>
          </a:bodyPr>
          <a:lstStyle/>
          <a:p>
            <a:r>
              <a:rPr lang="en-US" dirty="0">
                <a:solidFill>
                  <a:schemeClr val="bg1"/>
                </a:solidFill>
              </a:rPr>
              <a:t>Psalms 22 – Messianic Prophecy</a:t>
            </a:r>
          </a:p>
        </p:txBody>
      </p:sp>
    </p:spTree>
    <p:extLst>
      <p:ext uri="{BB962C8B-B14F-4D97-AF65-F5344CB8AC3E}">
        <p14:creationId xmlns:p14="http://schemas.microsoft.com/office/powerpoint/2010/main" val="349675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F1D15-0BDA-1E4D-4C2E-31EB593F60BE}"/>
              </a:ext>
            </a:extLst>
          </p:cNvPr>
          <p:cNvSpPr>
            <a:spLocks noGrp="1"/>
          </p:cNvSpPr>
          <p:nvPr>
            <p:ph type="title"/>
          </p:nvPr>
        </p:nvSpPr>
        <p:spPr>
          <a:xfrm>
            <a:off x="928686" y="388947"/>
            <a:ext cx="7772400" cy="754053"/>
          </a:xfrm>
        </p:spPr>
        <p:txBody>
          <a:bodyPr>
            <a:spAutoFit/>
          </a:bodyPr>
          <a:lstStyle/>
          <a:p>
            <a:r>
              <a:rPr lang="en-US" b="1" dirty="0">
                <a:solidFill>
                  <a:schemeClr val="tx1"/>
                </a:solidFill>
              </a:rPr>
              <a:t>Introduction:</a:t>
            </a:r>
          </a:p>
        </p:txBody>
      </p:sp>
      <p:sp>
        <p:nvSpPr>
          <p:cNvPr id="3" name="Content Placeholder 2">
            <a:extLst>
              <a:ext uri="{FF2B5EF4-FFF2-40B4-BE49-F238E27FC236}">
                <a16:creationId xmlns:a16="http://schemas.microsoft.com/office/drawing/2014/main" id="{503EF045-2C28-9963-4051-B7EB46EADF94}"/>
              </a:ext>
            </a:extLst>
          </p:cNvPr>
          <p:cNvSpPr>
            <a:spLocks noGrp="1"/>
          </p:cNvSpPr>
          <p:nvPr>
            <p:ph sz="quarter" idx="1"/>
          </p:nvPr>
        </p:nvSpPr>
        <p:spPr>
          <a:xfrm>
            <a:off x="200025" y="1143000"/>
            <a:ext cx="8801099" cy="5447645"/>
          </a:xfrm>
        </p:spPr>
        <p:txBody>
          <a:bodyPr>
            <a:spAutoFit/>
          </a:bodyPr>
          <a:lstStyle/>
          <a:p>
            <a:pPr>
              <a:spcBef>
                <a:spcPts val="0"/>
              </a:spcBef>
            </a:pPr>
            <a:r>
              <a:rPr lang="en-US" sz="2800" b="1" dirty="0"/>
              <a:t>Does this psalm refer to the Christ or not? </a:t>
            </a:r>
          </a:p>
          <a:p>
            <a:pPr lvl="1">
              <a:spcBef>
                <a:spcPts val="0"/>
              </a:spcBef>
            </a:pPr>
            <a:r>
              <a:rPr lang="en-US" dirty="0"/>
              <a:t>Hebrews 2:12 quotes Psalms 22:22 and applies it to the sufferings of Christ.</a:t>
            </a:r>
          </a:p>
          <a:p>
            <a:pPr lvl="1">
              <a:spcBef>
                <a:spcPts val="0"/>
              </a:spcBef>
            </a:pPr>
            <a:r>
              <a:rPr lang="en-US" dirty="0"/>
              <a:t>Note how many points are indirectly quoted or referred to in the New Testament when Jesus is in the midst of His suffering in arrest, trial, and crucifixion.</a:t>
            </a:r>
          </a:p>
          <a:p>
            <a:pPr>
              <a:spcBef>
                <a:spcPts val="0"/>
              </a:spcBef>
            </a:pPr>
            <a:r>
              <a:rPr lang="en-US" sz="2800" b="1" dirty="0"/>
              <a:t>Does Psalms 22 refer at all to David himself or strictly to the coming Messiah?</a:t>
            </a:r>
          </a:p>
          <a:p>
            <a:pPr lvl="1">
              <a:spcBef>
                <a:spcPts val="0"/>
              </a:spcBef>
            </a:pPr>
            <a:r>
              <a:rPr lang="en-US" dirty="0"/>
              <a:t>David is called a prophet by Peter (Acts 2:30) and may not be speaking about himself at all, but only prophesying of the Messiah to come.</a:t>
            </a:r>
          </a:p>
          <a:p>
            <a:pPr lvl="1">
              <a:spcBef>
                <a:spcPts val="0"/>
              </a:spcBef>
            </a:pPr>
            <a:r>
              <a:rPr lang="en-US" dirty="0"/>
              <a:t>Note: None of the information we read in this psalm can be found historically as events in David’s life. But these events can be found in the suffering of the Christ.</a:t>
            </a:r>
          </a:p>
          <a:p>
            <a:pPr lvl="1">
              <a:spcBef>
                <a:spcPts val="0"/>
              </a:spcBef>
            </a:pPr>
            <a:r>
              <a:rPr lang="en-US" dirty="0"/>
              <a:t>Note: Contrast between what appears and what is known.</a:t>
            </a:r>
          </a:p>
        </p:txBody>
      </p:sp>
    </p:spTree>
    <p:extLst>
      <p:ext uri="{BB962C8B-B14F-4D97-AF65-F5344CB8AC3E}">
        <p14:creationId xmlns:p14="http://schemas.microsoft.com/office/powerpoint/2010/main" val="1513689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66675" y="1466851"/>
            <a:ext cx="9011337" cy="5360442"/>
          </a:xfrm>
        </p:spPr>
        <p:txBody>
          <a:bodyPr wrap="square">
            <a:spAutoFit/>
          </a:bodyPr>
          <a:lstStyle/>
          <a:p>
            <a:r>
              <a:rPr lang="en-US" dirty="0"/>
              <a:t>Jesus quoted Psalms 22:1-2 in Matthew 27:46; Mark 15:34.</a:t>
            </a:r>
          </a:p>
          <a:p>
            <a:r>
              <a:rPr lang="en-US" dirty="0"/>
              <a:t>Was Jesus literally forsaken? (cf. Isaiah 54:7-10).</a:t>
            </a:r>
          </a:p>
          <a:p>
            <a:pPr lvl="2"/>
            <a:r>
              <a:rPr lang="en-US" sz="2800" dirty="0"/>
              <a:t>“Forsake: transitive verb; to renounce or turn away from entirely.” </a:t>
            </a:r>
            <a:r>
              <a:rPr lang="en-US" dirty="0"/>
              <a:t>(Webster)</a:t>
            </a:r>
          </a:p>
          <a:p>
            <a:pPr lvl="2"/>
            <a:r>
              <a:rPr lang="en-US" sz="3200" dirty="0"/>
              <a:t>“</a:t>
            </a:r>
            <a:r>
              <a:rPr lang="en-US" sz="3200" b="1" dirty="0"/>
              <a:t>`</a:t>
            </a:r>
            <a:r>
              <a:rPr lang="en-US" sz="3200" b="1" dirty="0" err="1"/>
              <a:t>azab</a:t>
            </a:r>
            <a:r>
              <a:rPr lang="en-US" sz="3200" b="1" dirty="0"/>
              <a:t> </a:t>
            </a:r>
            <a:r>
              <a:rPr lang="en-US" sz="3200" dirty="0"/>
              <a:t>(aw-</a:t>
            </a:r>
            <a:r>
              <a:rPr lang="en-US" sz="3200" dirty="0" err="1"/>
              <a:t>zab</a:t>
            </a:r>
            <a:r>
              <a:rPr lang="en-US" sz="3200" dirty="0"/>
              <a:t>'); a primitive root; to loosen, i.e. relinquish, permit, etc.” </a:t>
            </a:r>
            <a:r>
              <a:rPr lang="en-US" sz="2400" dirty="0"/>
              <a:t>(New Exhaustive Strong’s Numbers and Concordance with Expanded Greek-Hebrew Dictionary.)</a:t>
            </a:r>
          </a:p>
          <a:p>
            <a:pPr marL="593725" lvl="2" indent="0">
              <a:buNone/>
            </a:pPr>
            <a:endParaRPr lang="en-US" sz="2400" dirty="0"/>
          </a:p>
          <a:p>
            <a:pPr lvl="2"/>
            <a:r>
              <a:rPr lang="en-US" sz="2800" dirty="0"/>
              <a:t>“He may leave us without help ‘for a small moment,’ but in his good pleasure, help will ultimately come. The help that the Son sought did indeed come to him (verses 21, 24).”</a:t>
            </a:r>
            <a:br>
              <a:rPr lang="en-US" sz="2800" dirty="0"/>
            </a:br>
            <a:r>
              <a:rPr lang="en-US" dirty="0"/>
              <a:t>(Evan and Marie Blackmore, </a:t>
            </a:r>
            <a:r>
              <a:rPr lang="en-US" i="1" dirty="0"/>
              <a:t>Psalms I</a:t>
            </a:r>
            <a:r>
              <a:rPr lang="en-US" dirty="0"/>
              <a:t>, Truth Commentaries, page 280)</a:t>
            </a:r>
            <a:endParaRPr lang="en-US" sz="2800" dirty="0"/>
          </a:p>
        </p:txBody>
      </p:sp>
    </p:spTree>
    <p:extLst>
      <p:ext uri="{BB962C8B-B14F-4D97-AF65-F5344CB8AC3E}">
        <p14:creationId xmlns:p14="http://schemas.microsoft.com/office/powerpoint/2010/main" val="82281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189226" y="1466851"/>
            <a:ext cx="8775667" cy="4816703"/>
          </a:xfrm>
        </p:spPr>
        <p:txBody>
          <a:bodyPr wrap="square">
            <a:spAutoFit/>
          </a:bodyPr>
          <a:lstStyle/>
          <a:p>
            <a:r>
              <a:rPr lang="en-US" dirty="0"/>
              <a:t>Jesus’ quoted Psalms 22:1-2 in Matthew 27:46; Mark 15:34.</a:t>
            </a:r>
          </a:p>
          <a:p>
            <a:r>
              <a:rPr lang="en-US" dirty="0"/>
              <a:t>Was Jesus literally forsaken?</a:t>
            </a:r>
          </a:p>
          <a:p>
            <a:pPr marL="457200" lvl="1" indent="0">
              <a:buNone/>
            </a:pPr>
            <a:r>
              <a:rPr lang="en-US" dirty="0"/>
              <a:t>1. </a:t>
            </a:r>
            <a:r>
              <a:rPr lang="en-US" u="sng" dirty="0"/>
              <a:t>The consequence of the position is not very attractive</a:t>
            </a:r>
            <a:r>
              <a:rPr lang="en-US" dirty="0"/>
              <a:t>. Jesus came to do the will of the Father, which involved His suffering and death on the cross (Hebrews 10:5-10). Jesus carried out the Father’s will with absolute perfection. </a:t>
            </a:r>
            <a:r>
              <a:rPr lang="en-US" sz="2800" dirty="0"/>
              <a:t>John 8:29, </a:t>
            </a:r>
            <a:r>
              <a:rPr lang="en-US" sz="2800" i="1" dirty="0"/>
              <a:t>“And he that sent me is with me; </a:t>
            </a:r>
            <a:r>
              <a:rPr lang="en-US" sz="2800" i="1" u="sng" dirty="0"/>
              <a:t>he hath not left me alone</a:t>
            </a:r>
            <a:r>
              <a:rPr lang="en-US" sz="2800" i="1" dirty="0"/>
              <a:t>; for I do </a:t>
            </a:r>
            <a:r>
              <a:rPr lang="en-US" sz="2800" i="1" u="sng" dirty="0"/>
              <a:t>always</a:t>
            </a:r>
            <a:r>
              <a:rPr lang="en-US" sz="2800" i="1" dirty="0"/>
              <a:t> the things that are pleasing to him.”</a:t>
            </a:r>
            <a:endParaRPr lang="en-US" i="1" dirty="0"/>
          </a:p>
          <a:p>
            <a:pPr lvl="2"/>
            <a:r>
              <a:rPr lang="en-US" sz="2800" dirty="0"/>
              <a:t>Did God forsake one who was always pleasing the Father?</a:t>
            </a:r>
          </a:p>
          <a:p>
            <a:pPr lvl="2"/>
            <a:r>
              <a:rPr lang="en-US" sz="2800" dirty="0"/>
              <a:t> John 16:32, </a:t>
            </a:r>
            <a:r>
              <a:rPr lang="en-US" sz="2800" i="1" dirty="0"/>
              <a:t>“Behold, the hour cometh, yea, is come, that ye shall be scattered, every man to his own, and shall leave me alone: and (yet) </a:t>
            </a:r>
            <a:r>
              <a:rPr lang="en-US" sz="2800" i="1" u="sng" dirty="0"/>
              <a:t>I am not alone, because the Father is with me</a:t>
            </a:r>
            <a:r>
              <a:rPr lang="en-US" sz="2800" i="1" dirty="0"/>
              <a:t>.”</a:t>
            </a:r>
          </a:p>
        </p:txBody>
      </p:sp>
    </p:spTree>
    <p:extLst>
      <p:ext uri="{BB962C8B-B14F-4D97-AF65-F5344CB8AC3E}">
        <p14:creationId xmlns:p14="http://schemas.microsoft.com/office/powerpoint/2010/main" val="253013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94269" y="1447800"/>
            <a:ext cx="8974318" cy="5293757"/>
          </a:xfrm>
        </p:spPr>
        <p:txBody>
          <a:bodyPr wrap="square">
            <a:spAutoFit/>
          </a:bodyPr>
          <a:lstStyle/>
          <a:p>
            <a:pPr>
              <a:spcBef>
                <a:spcPts val="0"/>
              </a:spcBef>
            </a:pPr>
            <a:r>
              <a:rPr lang="en-US" dirty="0"/>
              <a:t>Jesus quoted Psalms 22:1-2 in Matthew 27:46; Mark 15:34.</a:t>
            </a:r>
          </a:p>
          <a:p>
            <a:pPr>
              <a:spcBef>
                <a:spcPts val="0"/>
              </a:spcBef>
            </a:pPr>
            <a:r>
              <a:rPr lang="en-US" dirty="0"/>
              <a:t>Was Jesus literally forsaken?</a:t>
            </a:r>
          </a:p>
          <a:p>
            <a:pPr marL="182562" indent="0">
              <a:spcBef>
                <a:spcPts val="0"/>
              </a:spcBef>
              <a:buNone/>
            </a:pPr>
            <a:r>
              <a:rPr lang="en-US" dirty="0"/>
              <a:t>2. </a:t>
            </a:r>
            <a:r>
              <a:rPr lang="en-US" u="sng" dirty="0"/>
              <a:t>Paying the price for our sins did not necessitate spiritual separation of the Father and the Son</a:t>
            </a:r>
            <a:r>
              <a:rPr lang="en-US" dirty="0"/>
              <a:t>. He was simply paying a price of redemption (Matthew 20:28; 1 Timothy 2:6), spiritual separation was not necessary.</a:t>
            </a:r>
          </a:p>
          <a:p>
            <a:pPr marL="639762" indent="-457200">
              <a:spcBef>
                <a:spcPts val="0"/>
              </a:spcBef>
              <a:buFont typeface="Wingdings" panose="05000000000000000000" pitchFamily="2" charset="2"/>
              <a:buChar char="Ø"/>
            </a:pPr>
            <a:r>
              <a:rPr lang="en-US" dirty="0"/>
              <a:t>No individual’s sins can separate any other person from God</a:t>
            </a:r>
            <a:br>
              <a:rPr lang="en-US" dirty="0"/>
            </a:br>
            <a:r>
              <a:rPr lang="en-US" dirty="0"/>
              <a:t> (Ezekiel 18:4-32).</a:t>
            </a:r>
          </a:p>
          <a:p>
            <a:pPr marL="457200" lvl="1" indent="0">
              <a:spcBef>
                <a:spcPts val="0"/>
              </a:spcBef>
              <a:buNone/>
            </a:pPr>
            <a:r>
              <a:rPr lang="en-US" sz="2600" dirty="0"/>
              <a:t>Jesus did not endure:</a:t>
            </a:r>
          </a:p>
          <a:p>
            <a:pPr marL="457200" lvl="1" indent="0">
              <a:spcBef>
                <a:spcPts val="0"/>
              </a:spcBef>
              <a:buNone/>
            </a:pPr>
            <a:r>
              <a:rPr lang="en-US" sz="2600" dirty="0"/>
              <a:t>a. </a:t>
            </a:r>
            <a:r>
              <a:rPr lang="en-US" sz="2600" u="sng" dirty="0"/>
              <a:t>Temporary separation</a:t>
            </a:r>
            <a:r>
              <a:rPr lang="en-US" sz="2600" dirty="0"/>
              <a:t>. We’ve already suffered that. If this is the sacrifice made by Jesus, then we have already paid the price.</a:t>
            </a:r>
          </a:p>
          <a:p>
            <a:pPr marL="457200" lvl="1" indent="0">
              <a:spcBef>
                <a:spcPts val="0"/>
              </a:spcBef>
              <a:buNone/>
            </a:pPr>
            <a:r>
              <a:rPr lang="en-US" sz="2600" dirty="0"/>
              <a:t>b. </a:t>
            </a:r>
            <a:r>
              <a:rPr lang="en-US" sz="2600" u="sng" dirty="0"/>
              <a:t>Eternal separation</a:t>
            </a:r>
            <a:r>
              <a:rPr lang="en-US" sz="2600" dirty="0"/>
              <a:t>. Jesus is in heaven (Colossians 3:1). But if He died separated from the Father, how could He have gone to Paradise (Luke 23:43)?</a:t>
            </a:r>
          </a:p>
        </p:txBody>
      </p:sp>
    </p:spTree>
    <p:extLst>
      <p:ext uri="{BB962C8B-B14F-4D97-AF65-F5344CB8AC3E}">
        <p14:creationId xmlns:p14="http://schemas.microsoft.com/office/powerpoint/2010/main" val="2507173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180975" y="1496406"/>
            <a:ext cx="8801100" cy="5262979"/>
          </a:xfrm>
        </p:spPr>
        <p:txBody>
          <a:bodyPr>
            <a:spAutoFit/>
          </a:bodyPr>
          <a:lstStyle/>
          <a:p>
            <a:pPr>
              <a:spcBef>
                <a:spcPts val="0"/>
              </a:spcBef>
            </a:pPr>
            <a:r>
              <a:rPr lang="en-US" sz="2800" dirty="0"/>
              <a:t>Jesus quoted Psalms 22:1-2 in Matthew 27:46; Mark 15:34.</a:t>
            </a:r>
          </a:p>
          <a:p>
            <a:pPr>
              <a:spcBef>
                <a:spcPts val="0"/>
              </a:spcBef>
            </a:pPr>
            <a:r>
              <a:rPr lang="en-US" sz="2800" dirty="0"/>
              <a:t>Was Jesus literally forsaken?</a:t>
            </a:r>
          </a:p>
          <a:p>
            <a:pPr>
              <a:spcBef>
                <a:spcPts val="0"/>
              </a:spcBef>
            </a:pPr>
            <a:r>
              <a:rPr lang="en-US" sz="2800" dirty="0"/>
              <a:t>The price paid by Jesus, was the blood shed by Jesus as a sin-offering.</a:t>
            </a:r>
          </a:p>
          <a:p>
            <a:pPr lvl="1">
              <a:spcBef>
                <a:spcPts val="0"/>
              </a:spcBef>
            </a:pPr>
            <a:r>
              <a:rPr lang="en-US" sz="2800" dirty="0"/>
              <a:t>Jesus is the lamb slain before the foundation of the world </a:t>
            </a:r>
            <a:br>
              <a:rPr lang="en-US" sz="2800" dirty="0"/>
            </a:br>
            <a:r>
              <a:rPr lang="en-US" sz="2800" dirty="0"/>
              <a:t>(Revelation 13:8).</a:t>
            </a:r>
          </a:p>
          <a:p>
            <a:pPr lvl="1">
              <a:spcBef>
                <a:spcPts val="0"/>
              </a:spcBef>
            </a:pPr>
            <a:r>
              <a:rPr lang="en-US" sz="2800" dirty="0"/>
              <a:t>It is with His precious blood that we are redeemed</a:t>
            </a:r>
            <a:br>
              <a:rPr lang="en-US" sz="2800" dirty="0"/>
            </a:br>
            <a:r>
              <a:rPr lang="en-US" sz="2800" dirty="0"/>
              <a:t>(1 Peter 1:18-19).</a:t>
            </a:r>
          </a:p>
          <a:p>
            <a:pPr lvl="1">
              <a:spcBef>
                <a:spcPts val="0"/>
              </a:spcBef>
            </a:pPr>
            <a:r>
              <a:rPr lang="en-US" sz="2800" dirty="0"/>
              <a:t>It is through the shedding of that blood that we are forgiven (Ephesians 1:7). This is how Jesus was </a:t>
            </a:r>
            <a:r>
              <a:rPr lang="en-US" sz="2800" i="1" dirty="0"/>
              <a:t>“made to be sin” </a:t>
            </a:r>
            <a:br>
              <a:rPr lang="en-US" sz="2800" dirty="0"/>
            </a:br>
            <a:r>
              <a:rPr lang="en-US" sz="2800" dirty="0"/>
              <a:t>(2 Corinthians 5:21), and that He became </a:t>
            </a:r>
            <a:r>
              <a:rPr lang="en-US" sz="2800" i="1" dirty="0"/>
              <a:t>“a curse”</a:t>
            </a:r>
            <a:br>
              <a:rPr lang="en-US" sz="2800" i="1" dirty="0"/>
            </a:br>
            <a:r>
              <a:rPr lang="en-US" sz="2800" dirty="0"/>
              <a:t>(Galatians 3:13) for us.</a:t>
            </a:r>
          </a:p>
        </p:txBody>
      </p:sp>
    </p:spTree>
    <p:extLst>
      <p:ext uri="{BB962C8B-B14F-4D97-AF65-F5344CB8AC3E}">
        <p14:creationId xmlns:p14="http://schemas.microsoft.com/office/powerpoint/2010/main" val="3249845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180975" y="1590676"/>
            <a:ext cx="8801100" cy="4606389"/>
          </a:xfrm>
        </p:spPr>
        <p:txBody>
          <a:bodyPr>
            <a:spAutoFit/>
          </a:bodyPr>
          <a:lstStyle/>
          <a:p>
            <a:r>
              <a:rPr lang="en-US" dirty="0"/>
              <a:t>Jesus quoted Psalms 22:1-2 in Matthew 27:46; Mark 15:34.</a:t>
            </a:r>
          </a:p>
          <a:p>
            <a:r>
              <a:rPr lang="en-US" dirty="0"/>
              <a:t>Was Jesus literally forsaken?</a:t>
            </a:r>
          </a:p>
          <a:p>
            <a:r>
              <a:rPr lang="en-US" dirty="0"/>
              <a:t>The price paid by Jesus, was the blood shed by Jesus as a sin-offering. </a:t>
            </a:r>
          </a:p>
          <a:p>
            <a:pPr lvl="1"/>
            <a:r>
              <a:rPr lang="en-US" dirty="0"/>
              <a:t>He was not literally sin, but He was made a sin-offering.</a:t>
            </a:r>
          </a:p>
          <a:p>
            <a:pPr lvl="1"/>
            <a:r>
              <a:rPr lang="en-US" dirty="0"/>
              <a:t>Jesus did not become guilty of the sins any more than the animals involved in the Old Testament sacrifices became literally guilty.</a:t>
            </a:r>
          </a:p>
          <a:p>
            <a:pPr lvl="1"/>
            <a:r>
              <a:rPr lang="en-US" dirty="0"/>
              <a:t>The shedding of the blood became the means of forgiveness and the way by which the wrath of God was appeased. In contrast to the animals, Jesus came to do the will of God.</a:t>
            </a:r>
          </a:p>
          <a:p>
            <a:pPr lvl="1"/>
            <a:r>
              <a:rPr lang="en-US" dirty="0"/>
              <a:t>Hebrews 10:10, </a:t>
            </a:r>
            <a:r>
              <a:rPr lang="en-US" i="1" dirty="0"/>
              <a:t>“By which will we have been sanctified through the offering of the body of Jesus Christ once for all.”</a:t>
            </a:r>
          </a:p>
        </p:txBody>
      </p:sp>
    </p:spTree>
    <p:extLst>
      <p:ext uri="{BB962C8B-B14F-4D97-AF65-F5344CB8AC3E}">
        <p14:creationId xmlns:p14="http://schemas.microsoft.com/office/powerpoint/2010/main" val="314888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485775" y="1590676"/>
            <a:ext cx="8372475" cy="4862870"/>
          </a:xfrm>
        </p:spPr>
        <p:txBody>
          <a:bodyPr>
            <a:spAutoFit/>
          </a:bodyPr>
          <a:lstStyle/>
          <a:p>
            <a:pPr marL="273050" marR="0" lvl="0" indent="-273050" algn="l" defTabSz="914400" rtl="0" eaLnBrk="1" fontAlgn="base" latinLnBrk="0" hangingPunct="1">
              <a:lnSpc>
                <a:spcPct val="100000"/>
              </a:lnSpc>
              <a:spcBef>
                <a:spcPts val="575"/>
              </a:spcBef>
              <a:spcAft>
                <a:spcPct val="0"/>
              </a:spcAft>
              <a:buClr>
                <a:srgbClr val="727CA3"/>
              </a:buClr>
              <a:buSzPct val="85000"/>
              <a:buFont typeface="Wingdings 2" pitchFamily="18" charset="2"/>
              <a:buChar char=""/>
              <a:tabLst/>
              <a:defRPr/>
            </a:pPr>
            <a:r>
              <a:rPr lang="en-US" dirty="0"/>
              <a:t>What is meant by the phrase: </a:t>
            </a:r>
            <a:r>
              <a:rPr lang="en-US" i="1" dirty="0"/>
              <a:t>“My God, My God, why have You forsaken Me?”</a:t>
            </a:r>
            <a:r>
              <a:rPr lang="en-US" dirty="0"/>
              <a:t> </a:t>
            </a:r>
            <a:r>
              <a:rPr kumimoji="0" lang="en-US" sz="3200" b="0" u="none" strike="noStrike" kern="1200" cap="none" spc="0" normalizeH="0" baseline="0" noProof="0" dirty="0">
                <a:ln>
                  <a:noFill/>
                </a:ln>
                <a:effectLst/>
                <a:uLnTx/>
                <a:uFillTx/>
                <a:latin typeface="Perpetua"/>
                <a:ea typeface="+mn-ea"/>
                <a:cs typeface="+mn-cs"/>
              </a:rPr>
              <a:t>(NASV)</a:t>
            </a:r>
          </a:p>
          <a:p>
            <a:pPr marL="0" indent="0">
              <a:buNone/>
            </a:pPr>
            <a:endParaRPr lang="en-US" i="1" dirty="0"/>
          </a:p>
          <a:p>
            <a:r>
              <a:rPr lang="en-US" dirty="0"/>
              <a:t>By quoting the first line of Psalms 22, Jesus was appropriating the message of the psalm to Himself.</a:t>
            </a:r>
          </a:p>
          <a:p>
            <a:r>
              <a:rPr lang="en-US" sz="2800" dirty="0"/>
              <a:t>The psalm can be broken down into two major parts:</a:t>
            </a:r>
          </a:p>
          <a:p>
            <a:pPr marL="0" indent="0">
              <a:buNone/>
            </a:pPr>
            <a:r>
              <a:rPr lang="en-US" sz="3200" b="1" dirty="0"/>
              <a:t>1. Forsaken by God (verses 1-21)</a:t>
            </a:r>
          </a:p>
          <a:p>
            <a:pPr marL="0" indent="0">
              <a:buNone/>
            </a:pPr>
            <a:r>
              <a:rPr lang="en-US" sz="3200" b="1" dirty="0"/>
              <a:t>2. Delivered by God (verses 22-31)</a:t>
            </a:r>
          </a:p>
          <a:p>
            <a:pPr>
              <a:buFont typeface="Wingdings" panose="05000000000000000000" pitchFamily="2" charset="2"/>
              <a:buChar char="Ø"/>
            </a:pPr>
            <a:r>
              <a:rPr lang="en-US" dirty="0"/>
              <a:t>The psalm begins with this desperate phrase quoted by Jesus, but as it proceeds it expresses a victorious assurance of deliverance!</a:t>
            </a:r>
          </a:p>
        </p:txBody>
      </p:sp>
    </p:spTree>
    <p:extLst>
      <p:ext uri="{BB962C8B-B14F-4D97-AF65-F5344CB8AC3E}">
        <p14:creationId xmlns:p14="http://schemas.microsoft.com/office/powerpoint/2010/main" val="5687828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847</TotalTime>
  <Words>954</Words>
  <Application>Microsoft Office PowerPoint</Application>
  <PresentationFormat>On-screen Show (4:3)</PresentationFormat>
  <Paragraphs>54</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Franklin Gothic Book</vt:lpstr>
      <vt:lpstr>Perpetua</vt:lpstr>
      <vt:lpstr>Tahoma</vt:lpstr>
      <vt:lpstr>Wingdings</vt:lpstr>
      <vt:lpstr>Wingdings 2</vt:lpstr>
      <vt:lpstr>Theme10</vt:lpstr>
      <vt:lpstr>Psalms 22 – Messianic Prophecy</vt:lpstr>
      <vt:lpstr>Introduction:</vt:lpstr>
      <vt:lpstr>Suffering, Yet Calling For Deliverance</vt:lpstr>
      <vt:lpstr>Suffering, Yet Calling For Deliverance</vt:lpstr>
      <vt:lpstr>Suffering, Yet Calling For Deliverance</vt:lpstr>
      <vt:lpstr>Suffering, Yet Calling For Deliverance</vt:lpstr>
      <vt:lpstr>Suffering, Yet Calling For Deliverance</vt:lpstr>
      <vt:lpstr>Suffering, Yet Calling For Deliverance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Psalms 22 Messianic Prophecy</dc:title>
  <dc:creator>mgalloway2715@gmail.com</dc:creator>
  <cp:lastModifiedBy>Richard Lidh</cp:lastModifiedBy>
  <cp:revision>33</cp:revision>
  <cp:lastPrinted>2022-09-05T18:34:27Z</cp:lastPrinted>
  <dcterms:created xsi:type="dcterms:W3CDTF">2022-08-20T03:01:05Z</dcterms:created>
  <dcterms:modified xsi:type="dcterms:W3CDTF">2022-09-05T18:34:41Z</dcterms:modified>
</cp:coreProperties>
</file>